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66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1651" y="-26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82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99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41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1264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784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57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84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1077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03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269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5570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4FFAA-588E-4FE8-80AB-8677B6EA1D67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460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6C812F1-52C3-D559-E751-7ED818F8BEB0}"/>
              </a:ext>
            </a:extLst>
          </p:cNvPr>
          <p:cNvSpPr/>
          <p:nvPr/>
        </p:nvSpPr>
        <p:spPr>
          <a:xfrm>
            <a:off x="0" y="18355"/>
            <a:ext cx="6858000" cy="9906000"/>
          </a:xfrm>
          <a:prstGeom prst="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bg1"/>
              </a:gs>
              <a:gs pos="0">
                <a:srgbClr val="0070C0"/>
              </a:gs>
            </a:gsLst>
            <a:lin ang="16200000" scaled="1"/>
            <a:tileRect/>
          </a:gra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B45EE058-0322-B7A7-2E42-754414449B29}"/>
              </a:ext>
            </a:extLst>
          </p:cNvPr>
          <p:cNvSpPr/>
          <p:nvPr/>
        </p:nvSpPr>
        <p:spPr>
          <a:xfrm>
            <a:off x="108330" y="189800"/>
            <a:ext cx="6651321" cy="872842"/>
          </a:xfrm>
          <a:prstGeom prst="roundRect">
            <a:avLst/>
          </a:prstGeom>
          <a:gradFill flip="none" rotWithShape="1">
            <a:gsLst>
              <a:gs pos="12000">
                <a:srgbClr val="0070C0"/>
              </a:gs>
              <a:gs pos="0">
                <a:schemeClr val="accent1">
                  <a:lumMod val="40000"/>
                  <a:lumOff val="60000"/>
                </a:schemeClr>
              </a:gs>
              <a:gs pos="88000">
                <a:srgbClr val="0070C0"/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26000" rtlCol="0" anchor="ctr"/>
          <a:lstStyle/>
          <a:p>
            <a:pPr algn="ctr">
              <a:spcBef>
                <a:spcPts val="1200"/>
              </a:spcBef>
            </a:pPr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ラーケーションカード</a:t>
            </a:r>
            <a:endParaRPr kumimoji="1"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31E91CD-7A8B-D0B7-E367-6A2729C13556}"/>
              </a:ext>
            </a:extLst>
          </p:cNvPr>
          <p:cNvSpPr/>
          <p:nvPr/>
        </p:nvSpPr>
        <p:spPr>
          <a:xfrm>
            <a:off x="98348" y="1652947"/>
            <a:ext cx="6678440" cy="13000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96000" indent="-263525" algn="l"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　 愛知県内の公立学校（小学校</a:t>
            </a:r>
            <a:r>
              <a:rPr kumimoji="1" lang="ja-JP" altLang="en-US" sz="1400" spc="-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中学校</a:t>
            </a:r>
            <a:r>
              <a:rPr kumimoji="1" lang="ja-JP" altLang="en-US" sz="1400" spc="-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義務教育学校</a:t>
            </a:r>
            <a:r>
              <a:rPr kumimoji="1" lang="ja-JP" altLang="en-US" sz="1400" spc="-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高等学校</a:t>
            </a:r>
            <a:r>
              <a:rPr kumimoji="1" lang="ja-JP" altLang="en-US" sz="1400" spc="-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特別支援学校）に通う</a:t>
            </a:r>
            <a:r>
              <a:rPr kumimoji="1" lang="ja-JP" altLang="en-US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子供が、保護者等とともに、校外（家庭や地域）で、</a:t>
            </a:r>
            <a:r>
              <a:rPr kumimoji="1" lang="ja-JP" altLang="en-US" sz="1400" u="sng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体験や探究の学び・活動を、自ら考え、企画し、実行することができる日です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</a:p>
          <a:p>
            <a:pPr marL="396000" indent="-263525" algn="l">
              <a:spcBef>
                <a:spcPts val="600"/>
              </a:spcBef>
            </a:pPr>
            <a:r>
              <a:rPr kumimoji="1"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3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kumimoji="1" lang="ja-JP" altLang="en-US" sz="13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ラーケーション</a:t>
            </a:r>
            <a:r>
              <a:rPr kumimoji="1" lang="ja-JP" altLang="en-US" sz="13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」は</a:t>
            </a:r>
            <a:r>
              <a:rPr kumimoji="1" lang="ja-JP" altLang="en-US" sz="1300" spc="-15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kumimoji="1" lang="ja-JP" altLang="en-US" sz="13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ラーニング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learning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kumimoji="1" lang="en-US" altLang="ja-JP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学び</a:t>
            </a:r>
            <a:r>
              <a:rPr kumimoji="1" lang="en-US" altLang="ja-JP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kumimoji="1" lang="ja-JP" altLang="en-US" sz="13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バケーション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vacation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kumimoji="1" lang="en-US" altLang="ja-JP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休暇</a:t>
            </a:r>
            <a:r>
              <a:rPr kumimoji="1" lang="en-US" altLang="ja-JP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を組み合わせた造語です。</a:t>
            </a:r>
            <a:endParaRPr kumimoji="1" lang="ja-JP" altLang="en-US" sz="13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E70139D-8D95-A33B-E42F-1435914C1B91}"/>
              </a:ext>
            </a:extLst>
          </p:cNvPr>
          <p:cNvSpPr/>
          <p:nvPr/>
        </p:nvSpPr>
        <p:spPr>
          <a:xfrm>
            <a:off x="125467" y="3442147"/>
            <a:ext cx="6651321" cy="32332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 anchorCtr="0"/>
          <a:lstStyle/>
          <a:p>
            <a:endParaRPr kumimoji="1"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・今年度「ラーケーションの日」を取った日数：　　　　　合計（　　）日</a:t>
            </a:r>
            <a:endParaRPr kumimoji="1" lang="en-US" altLang="ja-JP" sz="14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800" b="1" dirty="0">
                <a:solidFill>
                  <a:schemeClr val="tx1"/>
                </a:solidFill>
                <a:latin typeface="+mn-ea"/>
              </a:rPr>
              <a:t>　　</a:t>
            </a:r>
            <a:endParaRPr kumimoji="1" lang="en-US" altLang="ja-JP" sz="8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・学</a:t>
            </a:r>
            <a:r>
              <a:rPr kumimoji="1" lang="ja-JP" altLang="en-US" sz="1400" b="1" spc="300" dirty="0">
                <a:solidFill>
                  <a:schemeClr val="tx1"/>
                </a:solidFill>
                <a:latin typeface="+mn-ea"/>
              </a:rPr>
              <a:t> 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ぶ</a:t>
            </a:r>
            <a:r>
              <a:rPr kumimoji="1" lang="ja-JP" altLang="en-US" sz="1400" b="1" spc="300" dirty="0">
                <a:solidFill>
                  <a:schemeClr val="tx1"/>
                </a:solidFill>
                <a:latin typeface="+mn-ea"/>
              </a:rPr>
              <a:t> 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日：令和　　　年　　　月　　　日（　　　）　　</a:t>
            </a:r>
            <a:endParaRPr kumimoji="1" lang="en-US" altLang="ja-JP" sz="14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800" b="1" dirty="0">
                <a:solidFill>
                  <a:schemeClr val="tx1"/>
                </a:solidFill>
                <a:latin typeface="+mn-ea"/>
              </a:rPr>
              <a:t>　　</a:t>
            </a:r>
            <a:endParaRPr kumimoji="1" lang="en-US" altLang="ja-JP" sz="8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・学ぶ場所：</a:t>
            </a:r>
            <a:endParaRPr kumimoji="1" lang="en-US" altLang="ja-JP" sz="14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800" b="1" dirty="0">
                <a:solidFill>
                  <a:schemeClr val="tx1"/>
                </a:solidFill>
                <a:latin typeface="+mn-ea"/>
              </a:rPr>
              <a:t>　</a:t>
            </a:r>
            <a:endParaRPr kumimoji="1" lang="en-US" altLang="ja-JP" sz="8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・学ぶこと：　　</a:t>
            </a:r>
            <a:endParaRPr kumimoji="1" lang="en-US" altLang="ja-JP" sz="1400" b="1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F9FB378-2733-9DC6-69A9-3991CB72CD55}"/>
              </a:ext>
            </a:extLst>
          </p:cNvPr>
          <p:cNvSpPr/>
          <p:nvPr/>
        </p:nvSpPr>
        <p:spPr>
          <a:xfrm>
            <a:off x="108330" y="1189817"/>
            <a:ext cx="6651321" cy="431010"/>
          </a:xfrm>
          <a:prstGeom prst="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 marL="179388" indent="-179388" algn="l">
              <a:spcBef>
                <a:spcPts val="6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■「ラーケーションの日」とは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4BCEE55D-A349-118D-4CB5-7B9A44295CC1}"/>
              </a:ext>
            </a:extLst>
          </p:cNvPr>
          <p:cNvSpPr/>
          <p:nvPr/>
        </p:nvSpPr>
        <p:spPr>
          <a:xfrm>
            <a:off x="125467" y="3058359"/>
            <a:ext cx="6651321" cy="371302"/>
          </a:xfrm>
          <a:prstGeom prst="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 marL="179388" indent="-179388" algn="l">
              <a:spcBef>
                <a:spcPts val="6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■どのような「ラーケーションの日」にするか、考えよう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CB92510-71A1-2EC8-7EFA-65B712DA712F}"/>
              </a:ext>
            </a:extLst>
          </p:cNvPr>
          <p:cNvSpPr/>
          <p:nvPr/>
        </p:nvSpPr>
        <p:spPr>
          <a:xfrm>
            <a:off x="125467" y="5366908"/>
            <a:ext cx="6434608" cy="10826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2913" indent="-263525" algn="r">
              <a:spcBef>
                <a:spcPts val="600"/>
              </a:spcBef>
            </a:pPr>
            <a:r>
              <a:rPr kumimoji="1" lang="ja-JP" altLang="en-US" sz="1300" b="1" dirty="0">
                <a:solidFill>
                  <a:schemeClr val="tx1"/>
                </a:solidFill>
              </a:rPr>
              <a:t>提出日　令和　　年　　月　　日　</a:t>
            </a:r>
            <a:endParaRPr kumimoji="1" lang="en-US" altLang="ja-JP" sz="1300" b="1" dirty="0">
              <a:solidFill>
                <a:schemeClr val="tx1"/>
              </a:solidFill>
            </a:endParaRPr>
          </a:p>
          <a:p>
            <a:pPr marL="442913" indent="-263525" algn="l">
              <a:spcBef>
                <a:spcPts val="600"/>
              </a:spcBef>
            </a:pPr>
            <a:r>
              <a:rPr kumimoji="1" lang="ja-JP" altLang="en-US" sz="1300" b="1" dirty="0">
                <a:solidFill>
                  <a:schemeClr val="tx1"/>
                </a:solidFill>
              </a:rPr>
              <a:t>　蟹江北中学校（　　）年（　　）組（　　）番</a:t>
            </a:r>
            <a:endParaRPr kumimoji="1" lang="en-US" altLang="ja-JP" sz="1300" b="1" dirty="0">
              <a:solidFill>
                <a:schemeClr val="tx1"/>
              </a:solidFill>
            </a:endParaRPr>
          </a:p>
          <a:p>
            <a:pPr marL="442913" indent="-263525" algn="l">
              <a:spcBef>
                <a:spcPts val="600"/>
              </a:spcBef>
            </a:pPr>
            <a:r>
              <a:rPr kumimoji="1" lang="ja-JP" altLang="en-US" sz="1300" b="1" dirty="0">
                <a:solidFill>
                  <a:schemeClr val="tx1"/>
                </a:solidFill>
              </a:rPr>
              <a:t>　保護者氏名　</a:t>
            </a:r>
            <a:r>
              <a:rPr kumimoji="1" lang="ja-JP" altLang="en-US" sz="1300" b="1" u="sng" dirty="0">
                <a:solidFill>
                  <a:schemeClr val="tx1"/>
                </a:solidFill>
              </a:rPr>
              <a:t>　　　　　　　　　　</a:t>
            </a:r>
            <a:r>
              <a:rPr kumimoji="1" lang="ja-JP" altLang="en-US" sz="1300" b="1" dirty="0">
                <a:solidFill>
                  <a:schemeClr val="tx1"/>
                </a:solidFill>
              </a:rPr>
              <a:t>　児童生徒氏名</a:t>
            </a:r>
            <a:r>
              <a:rPr kumimoji="1" lang="ja-JP" altLang="en-US" sz="1300" b="1" u="sng" dirty="0">
                <a:solidFill>
                  <a:schemeClr val="tx1"/>
                </a:solidFill>
              </a:rPr>
              <a:t>　　　　　　　　　　　 </a:t>
            </a:r>
            <a:r>
              <a:rPr kumimoji="1" lang="en-US" altLang="ja-JP" sz="1300" u="sng" dirty="0">
                <a:solidFill>
                  <a:schemeClr val="bg1"/>
                </a:solidFill>
              </a:rPr>
              <a:t>.</a:t>
            </a:r>
            <a:r>
              <a:rPr kumimoji="1" lang="ja-JP" altLang="en-US" sz="1300" dirty="0">
                <a:solidFill>
                  <a:schemeClr val="tx1"/>
                </a:solidFill>
              </a:rPr>
              <a:t>　　　</a:t>
            </a:r>
            <a:r>
              <a:rPr kumimoji="1" lang="ja-JP" altLang="en-US" sz="1300" u="sng" dirty="0">
                <a:solidFill>
                  <a:schemeClr val="tx1"/>
                </a:solidFill>
              </a:rPr>
              <a:t>　　　　</a:t>
            </a:r>
            <a:r>
              <a:rPr kumimoji="1" lang="ja-JP" altLang="en-US" sz="1300" dirty="0">
                <a:solidFill>
                  <a:schemeClr val="tx1"/>
                </a:solidFill>
              </a:rPr>
              <a:t>　　　　　　　　　　　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8BA5D80-FD96-4D35-BD52-909C4B4F8EFA}"/>
              </a:ext>
            </a:extLst>
          </p:cNvPr>
          <p:cNvSpPr/>
          <p:nvPr/>
        </p:nvSpPr>
        <p:spPr>
          <a:xfrm>
            <a:off x="98347" y="6801719"/>
            <a:ext cx="6651321" cy="371302"/>
          </a:xfrm>
          <a:prstGeom prst="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 marL="179388" indent="-179388" algn="l">
              <a:spcBef>
                <a:spcPts val="6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■「ラーケーションの日」を取ることができない日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DAE62CB-8EBC-4977-A79D-2FA71EB5960F}"/>
              </a:ext>
            </a:extLst>
          </p:cNvPr>
          <p:cNvSpPr/>
          <p:nvPr/>
        </p:nvSpPr>
        <p:spPr>
          <a:xfrm>
            <a:off x="108330" y="7210159"/>
            <a:ext cx="6651321" cy="18406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t" anchorCtr="0">
            <a:noAutofit/>
          </a:bodyPr>
          <a:lstStyle/>
          <a:p>
            <a:endParaRPr kumimoji="1"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学校・学年行事日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（始業式・終業式・卒業式・修了式・学習発表会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文化祭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 ・運動会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体育祭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 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・宿泊行事とその前日・社会見学・職場体験　等）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進路関係日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（進路説明会・願書提出・入試　等）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定期・学力テスト日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＊４</a:t>
            </a:r>
            <a:r>
              <a:rPr lang="ja-JP" altLang="ja-JP" sz="1200" dirty="0">
                <a:solidFill>
                  <a:schemeClr val="tx1"/>
                </a:solidFill>
              </a:rPr>
              <a:t>月始業式後</a:t>
            </a:r>
            <a:r>
              <a:rPr lang="ja-JP" altLang="en-US" sz="1200" dirty="0">
                <a:solidFill>
                  <a:schemeClr val="tx1"/>
                </a:solidFill>
              </a:rPr>
              <a:t>２週間程度は新</a:t>
            </a:r>
            <a:r>
              <a:rPr lang="ja-JP" altLang="ja-JP" sz="1200" dirty="0">
                <a:solidFill>
                  <a:schemeClr val="tx1"/>
                </a:solidFill>
              </a:rPr>
              <a:t>学級や新学年において、新たな環境</a:t>
            </a:r>
            <a:r>
              <a:rPr lang="ja-JP" altLang="ja-JP" sz="1200">
                <a:solidFill>
                  <a:schemeClr val="tx1"/>
                </a:solidFill>
              </a:rPr>
              <a:t>に慣れる重要</a:t>
            </a:r>
            <a:r>
              <a:rPr lang="ja-JP" altLang="ja-JP" sz="1200" dirty="0">
                <a:solidFill>
                  <a:schemeClr val="tx1"/>
                </a:solidFill>
              </a:rPr>
              <a:t>な時期</a:t>
            </a:r>
            <a:r>
              <a:rPr lang="ja-JP" altLang="en-US" sz="1200" dirty="0">
                <a:solidFill>
                  <a:schemeClr val="tx1"/>
                </a:solidFill>
              </a:rPr>
              <a:t>のため、</a:t>
            </a:r>
            <a:r>
              <a:rPr lang="ja-JP" altLang="ja-JP" sz="1200" dirty="0">
                <a:solidFill>
                  <a:schemeClr val="tx1"/>
                </a:solidFill>
              </a:rPr>
              <a:t>「ラーケーションの日」をとる</a:t>
            </a:r>
            <a:r>
              <a:rPr lang="ja-JP" altLang="en-US" sz="1200" dirty="0">
                <a:solidFill>
                  <a:schemeClr val="tx1"/>
                </a:solidFill>
              </a:rPr>
              <a:t>際には慎重にご判断ください。</a:t>
            </a:r>
            <a:endParaRPr lang="en-US" altLang="ja-JP" sz="1200" dirty="0">
              <a:solidFill>
                <a:schemeClr val="tx1"/>
              </a:solidFill>
            </a:endParaRPr>
          </a:p>
          <a:p>
            <a:endParaRPr lang="en-US" altLang="ja-JP" sz="1200" dirty="0">
              <a:solidFill>
                <a:schemeClr val="tx1"/>
              </a:solidFill>
            </a:endParaRPr>
          </a:p>
          <a:p>
            <a:pPr algn="r"/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＊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質問等がある場合は、学校にご連絡ください</a:t>
            </a:r>
            <a:endParaRPr kumimoji="1" lang="en-US" altLang="ja-JP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12CEC7E-7DD6-4ACA-B5CF-3F01297E02CB}"/>
              </a:ext>
            </a:extLst>
          </p:cNvPr>
          <p:cNvSpPr/>
          <p:nvPr/>
        </p:nvSpPr>
        <p:spPr>
          <a:xfrm>
            <a:off x="460276" y="9156738"/>
            <a:ext cx="5981700" cy="6617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442913" indent="-263525" algn="l">
              <a:spcBef>
                <a:spcPts val="600"/>
              </a:spcBef>
            </a:pPr>
            <a:r>
              <a:rPr kumimoji="1" lang="ja-JP" altLang="en-US" sz="1600" b="1" dirty="0">
                <a:solidFill>
                  <a:schemeClr val="tx1"/>
                </a:solidFill>
              </a:rPr>
              <a:t>ラーケーションの日を取るためには、</a:t>
            </a:r>
            <a:r>
              <a:rPr kumimoji="1" lang="ja-JP" altLang="en-US" sz="1600" b="1" u="sng" dirty="0">
                <a:solidFill>
                  <a:schemeClr val="tx1"/>
                </a:solidFill>
              </a:rPr>
              <a:t>１週間前まで</a:t>
            </a:r>
            <a:r>
              <a:rPr kumimoji="1" lang="ja-JP" altLang="en-US" sz="1600" b="1" dirty="0">
                <a:solidFill>
                  <a:schemeClr val="tx1"/>
                </a:solidFill>
              </a:rPr>
              <a:t>を目途に</a:t>
            </a:r>
            <a:endParaRPr kumimoji="1" lang="en-US" altLang="ja-JP" sz="1600" b="1" dirty="0">
              <a:solidFill>
                <a:schemeClr val="tx1"/>
              </a:solidFill>
            </a:endParaRPr>
          </a:p>
          <a:p>
            <a:pPr marL="442913" indent="-263525" algn="l">
              <a:spcBef>
                <a:spcPts val="600"/>
              </a:spcBef>
            </a:pPr>
            <a:r>
              <a:rPr kumimoji="1" lang="ja-JP" altLang="en-US" sz="1600" b="1" dirty="0">
                <a:solidFill>
                  <a:schemeClr val="tx1"/>
                </a:solidFill>
              </a:rPr>
              <a:t>このラーケーションカードの提出が必要です</a:t>
            </a:r>
            <a:r>
              <a:rPr kumimoji="1" lang="ja-JP" altLang="en-US" sz="1600" dirty="0">
                <a:solidFill>
                  <a:schemeClr val="tx1"/>
                </a:solidFill>
              </a:rPr>
              <a:t>　</a:t>
            </a:r>
            <a:r>
              <a:rPr kumimoji="1" lang="ja-JP" altLang="en-US" sz="1200" dirty="0">
                <a:solidFill>
                  <a:schemeClr val="tx1"/>
                </a:solidFill>
              </a:rPr>
              <a:t>　</a:t>
            </a:r>
            <a:r>
              <a:rPr kumimoji="1" lang="ja-JP" altLang="en-US" sz="1200" u="sng" dirty="0">
                <a:solidFill>
                  <a:schemeClr val="tx1"/>
                </a:solidFill>
              </a:rPr>
              <a:t>　　　　</a:t>
            </a:r>
            <a:r>
              <a:rPr kumimoji="1" lang="ja-JP" altLang="en-US" sz="1200" dirty="0">
                <a:solidFill>
                  <a:schemeClr val="tx1"/>
                </a:solidFill>
              </a:rPr>
              <a:t>　　　　　　　　　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3B04A36C-648C-4F2A-9C5C-DC88DAD9B95B}"/>
              </a:ext>
            </a:extLst>
          </p:cNvPr>
          <p:cNvSpPr/>
          <p:nvPr/>
        </p:nvSpPr>
        <p:spPr>
          <a:xfrm>
            <a:off x="873026" y="6342377"/>
            <a:ext cx="5156199" cy="27699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t" anchorCtr="0">
            <a:spAutoFit/>
          </a:bodyPr>
          <a:lstStyle/>
          <a:p>
            <a:pPr marL="442913" indent="-263525" algn="ctr">
              <a:spcBef>
                <a:spcPts val="600"/>
              </a:spcBef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内容をお子さんとともに確認していただき、必ず保護者が自筆でご記入ください。</a:t>
            </a:r>
            <a:r>
              <a:rPr kumimoji="1" lang="ja-JP" altLang="en-US" sz="1200" dirty="0">
                <a:solidFill>
                  <a:schemeClr val="tx1"/>
                </a:solidFill>
              </a:rPr>
              <a:t>　</a:t>
            </a:r>
            <a:r>
              <a:rPr kumimoji="1" lang="ja-JP" altLang="en-US" sz="1200" u="sng" dirty="0">
                <a:solidFill>
                  <a:schemeClr val="tx1"/>
                </a:solidFill>
              </a:rPr>
              <a:t>　　　　</a:t>
            </a:r>
            <a:r>
              <a:rPr kumimoji="1" lang="ja-JP" altLang="en-US" sz="1200" dirty="0">
                <a:solidFill>
                  <a:schemeClr val="tx1"/>
                </a:solidFill>
              </a:rPr>
              <a:t>　　　　　　　　　</a:t>
            </a:r>
          </a:p>
        </p:txBody>
      </p:sp>
    </p:spTree>
    <p:extLst>
      <p:ext uri="{BB962C8B-B14F-4D97-AF65-F5344CB8AC3E}">
        <p14:creationId xmlns:p14="http://schemas.microsoft.com/office/powerpoint/2010/main" val="2781449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565</TotalTime>
  <Words>343</Words>
  <Application>Microsoft Office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水谷　政名</dc:creator>
  <cp:lastModifiedBy>KK25N02</cp:lastModifiedBy>
  <cp:revision>41</cp:revision>
  <cp:lastPrinted>2024-03-05T08:18:49Z</cp:lastPrinted>
  <dcterms:created xsi:type="dcterms:W3CDTF">2023-04-06T02:00:02Z</dcterms:created>
  <dcterms:modified xsi:type="dcterms:W3CDTF">2026-02-25T01:14:04Z</dcterms:modified>
</cp:coreProperties>
</file>